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25" r:id="rId5"/>
    <p:sldId id="326" r:id="rId6"/>
    <p:sldId id="327" r:id="rId7"/>
    <p:sldId id="328" r:id="rId8"/>
    <p:sldId id="340" r:id="rId9"/>
    <p:sldId id="329" r:id="rId10"/>
    <p:sldId id="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593F9-4530-4050-905C-582BD79C6DBE}" v="228" dt="2024-02-27T06:18:33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205" autoAdjust="0"/>
  </p:normalViewPr>
  <p:slideViewPr>
    <p:cSldViewPr snapToGrid="0">
      <p:cViewPr varScale="1">
        <p:scale>
          <a:sx n="75" d="100"/>
          <a:sy n="75" d="100"/>
        </p:scale>
        <p:origin x="1810" y="6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BFFA1-2B07-5523-B941-6E80A797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26586" y="2698897"/>
            <a:ext cx="13893597" cy="2037907"/>
          </a:xfrm>
        </p:spPr>
        <p:txBody>
          <a:bodyPr/>
          <a:lstStyle/>
          <a:p>
            <a:r>
              <a:rPr lang="en-US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SIEVE</a:t>
            </a:r>
            <a:endParaRPr lang="en-IN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F070B7-AAED-945C-FC12-0B8417CB79D5}"/>
              </a:ext>
            </a:extLst>
          </p:cNvPr>
          <p:cNvSpPr txBox="1"/>
          <p:nvPr/>
        </p:nvSpPr>
        <p:spPr>
          <a:xfrm>
            <a:off x="91953" y="4295554"/>
            <a:ext cx="2913518" cy="147732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 anchor="b">
            <a:spAutoFit/>
          </a:bodyPr>
          <a:lstStyle/>
          <a:p>
            <a:r>
              <a:rPr lang="en-I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Rishikesh Ramesh</a:t>
            </a:r>
          </a:p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Rishi Manohar Manoharan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Subhiksha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Murugesan           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Nagul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Pandian                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Nithish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Kumar Senthil Kumar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89002"/>
            <a:ext cx="3886200" cy="548640"/>
          </a:xfrm>
        </p:spPr>
        <p:txBody>
          <a:bodyPr/>
          <a:lstStyle/>
          <a:p>
            <a:pPr algn="ctr"/>
            <a:r>
              <a:rPr lang="en-US" sz="4000" dirty="0"/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6EB54-8A74-83AA-E63D-9CBDA694A108}"/>
              </a:ext>
            </a:extLst>
          </p:cNvPr>
          <p:cNvSpPr txBox="1"/>
          <p:nvPr/>
        </p:nvSpPr>
        <p:spPr>
          <a:xfrm>
            <a:off x="355339" y="936117"/>
            <a:ext cx="113343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effectLst/>
              </a:rPr>
              <a:t>Space Object Identification Model</a:t>
            </a:r>
          </a:p>
          <a:p>
            <a:pPr algn="l"/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Development Goal</a:t>
            </a:r>
            <a:r>
              <a:rPr lang="en-US" sz="2200" b="0" i="0" dirty="0">
                <a:effectLst/>
              </a:rPr>
              <a:t>: Automate the distinction between active satellites and space debris through image analysis.</a:t>
            </a:r>
          </a:p>
          <a:p>
            <a:pPr algn="l"/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Key Task</a:t>
            </a:r>
            <a:r>
              <a:rPr lang="en-US" sz="2200" b="0" i="0" dirty="0">
                <a:effectLst/>
              </a:rPr>
              <a:t>: Identify operational vs. non-operational orbiting objects.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Data Integration</a:t>
            </a:r>
            <a:r>
              <a:rPr lang="en-US" sz="2200" b="0" i="0" dirty="0"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Merge two unique datasets for comprehensive coverage.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Account for varying debris sizes to simulate collision scenarios.</a:t>
            </a:r>
          </a:p>
          <a:p>
            <a:pPr lvl="1" algn="l"/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Resilience Focus</a:t>
            </a:r>
            <a:r>
              <a:rPr lang="en-US" sz="2200" b="0" i="0" dirty="0"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Ensure robust analysis capable of adapting to collision aftermaths.</a:t>
            </a:r>
          </a:p>
          <a:p>
            <a:pPr algn="l"/>
            <a:endParaRPr lang="en-US" sz="2200" b="0" i="1" dirty="0">
              <a:effectLst/>
            </a:endParaRPr>
          </a:p>
          <a:p>
            <a:pPr algn="l"/>
            <a:r>
              <a:rPr lang="en-US" sz="2200" dirty="0">
                <a:effectLst/>
              </a:rPr>
              <a:t>Our model strives to provide reliable identification crucial for space traffic management and collision avoidance.</a:t>
            </a:r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0" y="167781"/>
            <a:ext cx="5760720" cy="548640"/>
          </a:xfrm>
        </p:spPr>
        <p:txBody>
          <a:bodyPr/>
          <a:lstStyle/>
          <a:p>
            <a:pPr algn="ctr"/>
            <a:r>
              <a:rPr lang="en-US" sz="4000" dirty="0"/>
              <a:t>Stake holders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11" y="942753"/>
            <a:ext cx="11036594" cy="60251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l"/>
            <a:r>
              <a:rPr lang="en-US" sz="2200" b="1" i="0" dirty="0">
                <a:effectLst/>
              </a:rPr>
              <a:t>Enhancing Space Operations Safety and Sustainability</a:t>
            </a:r>
            <a:endParaRPr lang="en-US" sz="220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Space Agencies (e.g., NASA, SpaceX)</a:t>
            </a:r>
            <a:r>
              <a:rPr lang="en-US" sz="2200" i="0" dirty="0">
                <a:effectLst/>
              </a:rPr>
              <a:t>: Conduct space exploration and deploy satellites; require advanced debris management to safeguard missions.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Telecommunication Providers</a:t>
            </a:r>
            <a:r>
              <a:rPr lang="en-US" sz="2200" i="0" dirty="0">
                <a:effectLst/>
              </a:rPr>
              <a:t>: Depend on satellites for communication; need debris control for uninterrupted services and infrastructure protection.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Material Producers for Spacecraft</a:t>
            </a:r>
            <a:r>
              <a:rPr lang="en-US" sz="2200" i="0" dirty="0">
                <a:effectLst/>
              </a:rPr>
              <a:t>: Supply durable, debris-resistant materials; their innovation is driven by satellite design demands.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Government Sector</a:t>
            </a:r>
            <a:r>
              <a:rPr lang="en-US" sz="2200" i="0" dirty="0">
                <a:effectLst/>
              </a:rPr>
              <a:t>: Invests in space infrastructures; aims to reduce debris-related financial losses.</a:t>
            </a:r>
          </a:p>
          <a:p>
            <a:pPr algn="l"/>
            <a:r>
              <a:rPr lang="en-US" sz="2200" b="1" i="0" dirty="0">
                <a:effectLst/>
              </a:rPr>
              <a:t>Our Objective</a:t>
            </a:r>
            <a:r>
              <a:rPr lang="en-US" sz="2200" i="0" dirty="0">
                <a:effectLst/>
              </a:rPr>
              <a:t>: Provide stakeholders with sophisticated tools for the identification, classification, and management of space debris to ensure the enduring safety and sustainability of space operations.</a:t>
            </a: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741" y="198636"/>
            <a:ext cx="2864518" cy="457200"/>
          </a:xfrm>
        </p:spPr>
        <p:txBody>
          <a:bodyPr/>
          <a:lstStyle/>
          <a:p>
            <a:r>
              <a:rPr lang="en-US" sz="4000" dirty="0"/>
              <a:t>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70215-6E03-5871-C462-6686A0C1EEE8}"/>
              </a:ext>
            </a:extLst>
          </p:cNvPr>
          <p:cNvSpPr txBox="1"/>
          <p:nvPr/>
        </p:nvSpPr>
        <p:spPr>
          <a:xfrm>
            <a:off x="251637" y="754132"/>
            <a:ext cx="11688726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200" b="1" i="0" dirty="0">
                <a:effectLst/>
              </a:rPr>
              <a:t>SPARK Datasets: Enhancing Spacecraft Detection &amp; Trajectory Estimation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Hosted by</a:t>
            </a:r>
            <a:r>
              <a:rPr lang="en-IN" sz="2200" b="0" i="0" dirty="0">
                <a:effectLst/>
              </a:rPr>
              <a:t>: University of Luxembourg's CVI² at </a:t>
            </a:r>
            <a:r>
              <a:rPr lang="en-IN" sz="2200" b="0" i="0" dirty="0" err="1">
                <a:effectLst/>
              </a:rPr>
              <a:t>SnT</a:t>
            </a:r>
            <a:r>
              <a:rPr lang="en-IN" sz="2200" b="0" i="0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Datasets</a:t>
            </a:r>
            <a:r>
              <a:rPr lang="en-IN" sz="2200" b="0" i="0" dirty="0">
                <a:effectLst/>
              </a:rPr>
              <a:t>: SPARK2022 &amp; SPARK2021.</a:t>
            </a:r>
          </a:p>
          <a:p>
            <a:pPr algn="l"/>
            <a:endParaRPr lang="en-IN" sz="2200" b="0" i="0" dirty="0">
              <a:effectLst/>
            </a:endParaRPr>
          </a:p>
          <a:p>
            <a:pPr algn="l"/>
            <a:r>
              <a:rPr lang="en-IN" sz="2200" b="1" i="0" dirty="0">
                <a:effectLst/>
              </a:rPr>
              <a:t>Key Features: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High-Resolution Images</a:t>
            </a:r>
            <a:r>
              <a:rPr lang="en-IN" sz="2200" b="0" i="0" dirty="0">
                <a:effectLst/>
              </a:rPr>
              <a:t>: 110,000+ RGB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Diverse Classes</a:t>
            </a:r>
            <a:r>
              <a:rPr lang="en-IN" sz="2200" b="0" i="0" dirty="0">
                <a:effectLst/>
              </a:rPr>
              <a:t>: 10 spacecraft types &amp; 1 space debris category.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Annotations</a:t>
            </a:r>
            <a:r>
              <a:rPr lang="en-IN" sz="2200" b="0" i="0" dirty="0">
                <a:effectLst/>
              </a:rPr>
              <a:t>: Object bounding boxes &amp; class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Varied Conditions</a:t>
            </a:r>
            <a:r>
              <a:rPr lang="en-IN" sz="2200" b="0" i="0" dirty="0">
                <a:effectLst/>
              </a:rPr>
              <a:t>: Simulations under diverse space scenarios for realism.</a:t>
            </a:r>
          </a:p>
          <a:p>
            <a:pPr algn="l"/>
            <a:endParaRPr lang="en-IN" sz="2200" b="1" i="0" dirty="0">
              <a:effectLst/>
            </a:endParaRPr>
          </a:p>
          <a:p>
            <a:pPr algn="l"/>
            <a:r>
              <a:rPr lang="en-IN" sz="2200" b="1" i="0" dirty="0">
                <a:effectLst/>
              </a:rPr>
              <a:t>Data Quality: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Synthetic &amp; Real Data Blend</a:t>
            </a:r>
            <a:r>
              <a:rPr lang="en-IN" sz="2200" b="0" i="0" dirty="0">
                <a:effectLst/>
              </a:rPr>
              <a:t>: Enhanced fidelity using advanced simulations and Zero-G Lab experiments.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Quality Assurance</a:t>
            </a:r>
            <a:r>
              <a:rPr lang="en-IN" sz="2200" b="0" i="0" dirty="0">
                <a:effectLst/>
              </a:rPr>
              <a:t>: Rigorous checks for accuracy &amp; consistency.</a:t>
            </a:r>
          </a:p>
          <a:p>
            <a:pPr algn="l"/>
            <a:r>
              <a:rPr lang="en-IN" sz="2200" b="1" i="0" dirty="0">
                <a:effectLst/>
              </a:rPr>
              <a:t>Dataset Reliability: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Collaborative Effort</a:t>
            </a:r>
            <a:r>
              <a:rPr lang="en-IN" sz="2200" b="0" i="0" dirty="0">
                <a:effectLst/>
              </a:rPr>
              <a:t>: Backed by leading space agencies ensuring authenticity and quality.</a:t>
            </a:r>
          </a:p>
          <a:p>
            <a:pPr algn="l"/>
            <a:r>
              <a:rPr lang="en-IN" sz="2200" b="1" i="0" dirty="0">
                <a:effectLst/>
              </a:rPr>
              <a:t>Research Usability: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Rich Metadata</a:t>
            </a:r>
            <a:r>
              <a:rPr lang="en-IN" sz="2200" b="0" i="0" dirty="0">
                <a:effectLst/>
              </a:rPr>
              <a:t>: Supports a spectrum of research from object detection to scenario analysis.</a:t>
            </a: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25A386-7599-B2CA-6EED-541F5051B5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685800" y="744279"/>
            <a:ext cx="9245702" cy="61137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01E162-6157-0CBA-2542-2AEF9044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287" y="365760"/>
            <a:ext cx="8110728" cy="457200"/>
          </a:xfrm>
        </p:spPr>
        <p:txBody>
          <a:bodyPr/>
          <a:lstStyle/>
          <a:p>
            <a:r>
              <a:rPr lang="en-US" dirty="0"/>
              <a:t>Model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4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067" y="184296"/>
            <a:ext cx="6767907" cy="914400"/>
          </a:xfrm>
        </p:spPr>
        <p:txBody>
          <a:bodyPr/>
          <a:lstStyle/>
          <a:p>
            <a:pPr algn="ctr"/>
            <a:r>
              <a:rPr lang="en-US" sz="4000" dirty="0"/>
              <a:t>MODELING 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095F1A-FEAB-D705-7C1E-366DF7481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43" y="913192"/>
            <a:ext cx="11610754" cy="5671906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1" i="0" dirty="0">
                <a:effectLst/>
              </a:rPr>
              <a:t>Image Preprocessing &amp; Object Classification Workflow</a:t>
            </a:r>
            <a:endParaRPr lang="en-US" sz="2200" i="0" dirty="0">
              <a:effectLst/>
            </a:endParaRPr>
          </a:p>
          <a:p>
            <a:pPr algn="l"/>
            <a:r>
              <a:rPr lang="en-US" sz="2200" b="1" i="0" dirty="0">
                <a:effectLst/>
              </a:rPr>
              <a:t>Image Preprocessing Steps: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Resize images for consistency.</a:t>
            </a:r>
          </a:p>
          <a:p>
            <a:pPr lvl="1" algn="l"/>
            <a:r>
              <a:rPr lang="en-US" sz="2200" i="0" dirty="0">
                <a:effectLst/>
              </a:rPr>
              <a:t>Augment data to introduce diversity.</a:t>
            </a:r>
          </a:p>
          <a:p>
            <a:pPr lvl="1" algn="l"/>
            <a:r>
              <a:rPr lang="en-US" sz="2200" i="0" dirty="0">
                <a:effectLst/>
              </a:rPr>
              <a:t>Convert images to a standard format.</a:t>
            </a:r>
          </a:p>
          <a:p>
            <a:pPr lvl="1" algn="l"/>
            <a:r>
              <a:rPr lang="en-US" sz="2200" i="0" dirty="0">
                <a:effectLst/>
              </a:rPr>
              <a:t>Apply noise reduction for enhanced clarity.</a:t>
            </a:r>
          </a:p>
          <a:p>
            <a:pPr algn="l"/>
            <a:r>
              <a:rPr lang="en-US" sz="2200" b="1" i="0" dirty="0">
                <a:effectLst/>
              </a:rPr>
              <a:t>Object Detection &amp; Segmentation: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Utilize Mask-RCNN for high-precision object detection.</a:t>
            </a:r>
          </a:p>
          <a:p>
            <a:pPr lvl="1" algn="l"/>
            <a:r>
              <a:rPr lang="en-US" sz="2200" i="0" dirty="0">
                <a:effectLst/>
              </a:rPr>
              <a:t>Achieve accurate localization and detailing of satellites and debris.</a:t>
            </a:r>
          </a:p>
          <a:p>
            <a:pPr algn="l"/>
            <a:r>
              <a:rPr lang="en-US" sz="2200" b="1" i="0" dirty="0">
                <a:effectLst/>
              </a:rPr>
              <a:t>Classification via Convolutional Neural Network (CNN):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Self-deployed CNN for distinguishing space debris from active satellites.</a:t>
            </a:r>
          </a:p>
          <a:p>
            <a:pPr algn="l"/>
            <a:r>
              <a:rPr lang="en-US" sz="2200" b="1" i="0" dirty="0">
                <a:effectLst/>
              </a:rPr>
              <a:t>Evaluation Metrics for Model Reliability: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Emphasis on Precision, Recall, and F1 Score to ensure:</a:t>
            </a:r>
          </a:p>
          <a:p>
            <a:pPr lvl="2" algn="l"/>
            <a:r>
              <a:rPr lang="en-US" sz="2200" i="0" dirty="0">
                <a:effectLst/>
              </a:rPr>
              <a:t>Accurate predictions.</a:t>
            </a:r>
          </a:p>
          <a:p>
            <a:pPr lvl="2" algn="l"/>
            <a:r>
              <a:rPr lang="en-US" sz="2200" i="0" dirty="0">
                <a:effectLst/>
              </a:rPr>
              <a:t>High reliability of the model's outputs.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{8E4EEE02-BCE8-4C8E-AF1C-7B37E9123136}tf67061901_win32</Template>
  <TotalTime>250</TotalTime>
  <Words>458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Daytona Condensed Light</vt:lpstr>
      <vt:lpstr>Posterama</vt:lpstr>
      <vt:lpstr>Office Theme</vt:lpstr>
      <vt:lpstr>SPACE SIEVE</vt:lpstr>
      <vt:lpstr>Objective</vt:lpstr>
      <vt:lpstr>Stake holders </vt:lpstr>
      <vt:lpstr>THE data</vt:lpstr>
      <vt:lpstr>Model Architecture</vt:lpstr>
      <vt:lpstr>MODELING Approach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SIEVE</dc:title>
  <dc:creator>Rishi Manohar</dc:creator>
  <cp:lastModifiedBy>Rishikesh Ramesh</cp:lastModifiedBy>
  <cp:revision>5</cp:revision>
  <dcterms:created xsi:type="dcterms:W3CDTF">2024-02-26T20:22:16Z</dcterms:created>
  <dcterms:modified xsi:type="dcterms:W3CDTF">2024-05-27T19:38:50Z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